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309" r:id="rId5"/>
    <p:sldId id="314" r:id="rId6"/>
    <p:sldId id="297" r:id="rId7"/>
    <p:sldId id="298" r:id="rId8"/>
    <p:sldId id="299" r:id="rId9"/>
    <p:sldId id="300" r:id="rId10"/>
    <p:sldId id="301" r:id="rId11"/>
    <p:sldId id="302" r:id="rId12"/>
    <p:sldId id="321" r:id="rId13"/>
    <p:sldId id="322" r:id="rId14"/>
    <p:sldId id="323" r:id="rId15"/>
    <p:sldId id="327" r:id="rId16"/>
    <p:sldId id="329" r:id="rId17"/>
    <p:sldId id="331" r:id="rId18"/>
    <p:sldId id="334" r:id="rId19"/>
    <p:sldId id="333" r:id="rId20"/>
    <p:sldId id="324" r:id="rId21"/>
    <p:sldId id="305" r:id="rId22"/>
    <p:sldId id="306" r:id="rId23"/>
    <p:sldId id="336" r:id="rId24"/>
    <p:sldId id="33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588" autoAdjust="0"/>
    <p:restoredTop sz="94671" autoAdjust="0"/>
  </p:normalViewPr>
  <p:slideViewPr>
    <p:cSldViewPr>
      <p:cViewPr varScale="1">
        <p:scale>
          <a:sx n="77" d="100"/>
          <a:sy n="77" d="100"/>
        </p:scale>
        <p:origin x="-19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88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0_6779c_1278e7ac_XL.jpg"/>
          <p:cNvPicPr>
            <a:picLocks noChangeAspect="1"/>
          </p:cNvPicPr>
          <p:nvPr userDrawn="1"/>
        </p:nvPicPr>
        <p:blipFill>
          <a:blip r:embed="rId4" cstate="print"/>
          <a:srcRect r="82061"/>
          <a:stretch>
            <a:fillRect/>
          </a:stretch>
        </p:blipFill>
        <p:spPr>
          <a:xfrm>
            <a:off x="8388424" y="0"/>
            <a:ext cx="755576" cy="1400477"/>
          </a:xfrm>
          <a:prstGeom prst="rect">
            <a:avLst/>
          </a:prstGeom>
        </p:spPr>
      </p:pic>
      <p:pic>
        <p:nvPicPr>
          <p:cNvPr id="9" name="Рисунок 8" descr="0_6779c_1278e7ac_XL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211960" y="0"/>
            <a:ext cx="4211960" cy="1400477"/>
          </a:xfrm>
          <a:prstGeom prst="rect">
            <a:avLst/>
          </a:prstGeom>
        </p:spPr>
      </p:pic>
      <p:pic>
        <p:nvPicPr>
          <p:cNvPr id="8" name="Рисунок 7" descr="0_6779c_1278e7ac_XL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211960" cy="1400477"/>
          </a:xfrm>
          <a:prstGeom prst="rect">
            <a:avLst/>
          </a:prstGeom>
        </p:spPr>
      </p:pic>
      <p:pic>
        <p:nvPicPr>
          <p:cNvPr id="11" name="Рисунок 10" descr="82b6a469be04.jp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2200" y="4511148"/>
            <a:ext cx="3129136" cy="23468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EE791-6132-4DE5-864F-5B7EE61BDB0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1B5C9-59BB-4725-BD82-9D4E4B00D0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14489"/>
            <a:ext cx="7772400" cy="3500462"/>
          </a:xfrm>
        </p:spPr>
        <p:txBody>
          <a:bodyPr>
            <a:noAutofit/>
          </a:bodyPr>
          <a:lstStyle/>
          <a:p>
            <a:r>
              <a:rPr lang="ru-RU" sz="10000" b="1" dirty="0" smtClean="0">
                <a:solidFill>
                  <a:srgbClr val="FF0000"/>
                </a:solidFill>
              </a:rPr>
              <a:t>Прощай,</a:t>
            </a:r>
            <a:br>
              <a:rPr lang="ru-RU" sz="10000" b="1" dirty="0" smtClean="0">
                <a:solidFill>
                  <a:srgbClr val="FF0000"/>
                </a:solidFill>
              </a:rPr>
            </a:br>
            <a:r>
              <a:rPr lang="ru-RU" sz="10000" b="1" dirty="0" smtClean="0">
                <a:solidFill>
                  <a:srgbClr val="FF0000"/>
                </a:solidFill>
              </a:rPr>
              <a:t>АЗБУКА!</a:t>
            </a:r>
            <a:endParaRPr lang="ru-RU" sz="10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endParaRPr lang="ru-RU" sz="30000" dirty="0"/>
          </a:p>
        </p:txBody>
      </p:sp>
    </p:spTree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7"/>
            <a:ext cx="7772400" cy="928693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Угадай литературного героя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214554"/>
            <a:ext cx="8215370" cy="4643446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rgbClr val="7030A0"/>
                </a:solidFill>
              </a:rPr>
              <a:t>Он весел и незлобен, этот милый </a:t>
            </a:r>
            <a:r>
              <a:rPr lang="ru-RU" dirty="0" err="1" smtClean="0">
                <a:solidFill>
                  <a:srgbClr val="7030A0"/>
                </a:solidFill>
              </a:rPr>
              <a:t>чудачок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</a:p>
          <a:p>
            <a:pPr algn="l"/>
            <a:r>
              <a:rPr lang="ru-RU" dirty="0" smtClean="0">
                <a:solidFill>
                  <a:srgbClr val="7030A0"/>
                </a:solidFill>
              </a:rPr>
              <a:t>С ним хозяин мальчик Робин и приятель Пятачок.</a:t>
            </a:r>
          </a:p>
          <a:p>
            <a:pPr algn="l"/>
            <a:r>
              <a:rPr lang="ru-RU" dirty="0" smtClean="0">
                <a:solidFill>
                  <a:srgbClr val="7030A0"/>
                </a:solidFill>
              </a:rPr>
              <a:t>Для него прогулка-праздник! И на мёд особый нюх.</a:t>
            </a:r>
          </a:p>
          <a:p>
            <a:pPr algn="l"/>
            <a:r>
              <a:rPr lang="ru-RU" dirty="0" smtClean="0">
                <a:solidFill>
                  <a:srgbClr val="7030A0"/>
                </a:solidFill>
              </a:rPr>
              <a:t>Этот плюшевый проказник, медвежонок…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7"/>
            <a:ext cx="7772400" cy="928693"/>
          </a:xfrm>
        </p:spPr>
        <p:txBody>
          <a:bodyPr>
            <a:noAutofit/>
          </a:bodyPr>
          <a:lstStyle/>
          <a:p>
            <a:r>
              <a:rPr lang="ru-RU" sz="6000" dirty="0" err="1" smtClean="0">
                <a:solidFill>
                  <a:srgbClr val="FF0000"/>
                </a:solidFill>
              </a:rPr>
              <a:t>Винни</a:t>
            </a:r>
            <a:r>
              <a:rPr lang="ru-RU" sz="6000" dirty="0" smtClean="0">
                <a:solidFill>
                  <a:srgbClr val="FF0000"/>
                </a:solidFill>
              </a:rPr>
              <a:t> - Пух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357430"/>
            <a:ext cx="6400800" cy="450057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2428868"/>
            <a:ext cx="571500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792087"/>
          </a:xfrm>
        </p:spPr>
        <p:txBody>
          <a:bodyPr/>
          <a:lstStyle/>
          <a:p>
            <a:r>
              <a:rPr lang="ru-RU" dirty="0" smtClean="0">
                <a:solidFill>
                  <a:srgbClr val="FF33CC"/>
                </a:solidFill>
              </a:rPr>
              <a:t>Составьте</a:t>
            </a:r>
            <a:r>
              <a:rPr lang="ru-RU" dirty="0" smtClean="0"/>
              <a:t>  </a:t>
            </a:r>
            <a:r>
              <a:rPr lang="ru-RU" dirty="0" smtClean="0">
                <a:solidFill>
                  <a:srgbClr val="FF33CC"/>
                </a:solidFill>
              </a:rPr>
              <a:t>слова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64904"/>
            <a:ext cx="6400800" cy="307389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		ЩУ</a:t>
            </a:r>
          </a:p>
          <a:p>
            <a:pPr algn="l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КРИ       ЧА</a:t>
            </a:r>
          </a:p>
          <a:p>
            <a:pPr algn="l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СВЕ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ЩА</a:t>
            </a:r>
          </a:p>
          <a:p>
            <a:pPr algn="l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ТА		 ЧУ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864095"/>
          </a:xfrm>
        </p:spPr>
        <p:txBody>
          <a:bodyPr/>
          <a:lstStyle/>
          <a:p>
            <a:r>
              <a:rPr lang="ru-RU" dirty="0" smtClean="0">
                <a:solidFill>
                  <a:srgbClr val="FF33CC"/>
                </a:solidFill>
              </a:rPr>
              <a:t>Игра на внимание</a:t>
            </a:r>
            <a:endParaRPr lang="ru-RU" dirty="0">
              <a:solidFill>
                <a:srgbClr val="FF33CC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67544" y="2492896"/>
            <a:ext cx="7992888" cy="3168352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«Это я, это я, это все мои друзья»</a:t>
            </a:r>
          </a:p>
          <a:p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«Нет, не я, нет, не я, и не все мои друзья»! </a:t>
            </a:r>
          </a:p>
          <a:p>
            <a:pPr algn="l"/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33CC"/>
                </a:solidFill>
              </a:rPr>
              <a:t>Отгадай ребус</a:t>
            </a:r>
            <a:endParaRPr lang="ru-RU" dirty="0">
              <a:solidFill>
                <a:srgbClr val="FF33CC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AutoShape 2"/>
          <p:cNvSpPr>
            <a:spLocks noChangeArrowheads="1"/>
          </p:cNvSpPr>
          <p:nvPr/>
        </p:nvSpPr>
        <p:spPr bwMode="auto">
          <a:xfrm>
            <a:off x="661988" y="387350"/>
            <a:ext cx="7818437" cy="43783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57347" name="Picture 7" descr="j04296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5064" y="1785334"/>
            <a:ext cx="3340100" cy="220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8" name="Text Box 9"/>
          <p:cNvSpPr txBox="1">
            <a:spLocks noChangeArrowheads="1"/>
          </p:cNvSpPr>
          <p:nvPr/>
        </p:nvSpPr>
        <p:spPr bwMode="auto">
          <a:xfrm>
            <a:off x="5857875" y="366713"/>
            <a:ext cx="1601788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15000" smtClean="0">
                <a:solidFill>
                  <a:srgbClr val="4D4D4D"/>
                </a:solidFill>
                <a:latin typeface="Times New Roman" pitchFamily="18" charset="0"/>
              </a:rPr>
              <a:t>л</a:t>
            </a:r>
          </a:p>
        </p:txBody>
      </p:sp>
      <p:sp>
        <p:nvSpPr>
          <p:cNvPr id="57349" name="Text Box 10"/>
          <p:cNvSpPr txBox="1">
            <a:spLocks noChangeArrowheads="1"/>
          </p:cNvSpPr>
          <p:nvPr/>
        </p:nvSpPr>
        <p:spPr bwMode="auto">
          <a:xfrm>
            <a:off x="5654675" y="1925638"/>
            <a:ext cx="1601788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15000" smtClean="0">
                <a:solidFill>
                  <a:srgbClr val="4D4D4D"/>
                </a:solidFill>
                <a:latin typeface="Times New Roman" pitchFamily="18" charset="0"/>
              </a:rPr>
              <a:t>ш</a:t>
            </a:r>
          </a:p>
        </p:txBody>
      </p:sp>
      <p:sp>
        <p:nvSpPr>
          <p:cNvPr id="57350" name="Line 11"/>
          <p:cNvSpPr>
            <a:spLocks noChangeShapeType="1"/>
          </p:cNvSpPr>
          <p:nvPr/>
        </p:nvSpPr>
        <p:spPr bwMode="auto">
          <a:xfrm flipV="1">
            <a:off x="5680075" y="3074988"/>
            <a:ext cx="1663700" cy="9017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7382418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AutoShape 2"/>
          <p:cNvSpPr>
            <a:spLocks noChangeArrowheads="1"/>
          </p:cNvSpPr>
          <p:nvPr/>
        </p:nvSpPr>
        <p:spPr bwMode="auto">
          <a:xfrm>
            <a:off x="661988" y="396875"/>
            <a:ext cx="7818437" cy="43783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48131" name="Picture 6" descr="j032957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590675"/>
            <a:ext cx="2655888" cy="234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7" descr="j04241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8313" y="1444625"/>
            <a:ext cx="2251075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3" name="Rectangle 8"/>
          <p:cNvSpPr>
            <a:spLocks noChangeArrowheads="1"/>
          </p:cNvSpPr>
          <p:nvPr/>
        </p:nvSpPr>
        <p:spPr bwMode="auto">
          <a:xfrm>
            <a:off x="7212013" y="260350"/>
            <a:ext cx="801687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0" b="1" smtClean="0">
                <a:solidFill>
                  <a:prstClr val="black"/>
                </a:solidFill>
                <a:latin typeface="Arial" charset="0"/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xmlns="" val="3216145529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utoShape 2"/>
          <p:cNvSpPr>
            <a:spLocks noChangeArrowheads="1"/>
          </p:cNvSpPr>
          <p:nvPr/>
        </p:nvSpPr>
        <p:spPr bwMode="auto">
          <a:xfrm>
            <a:off x="661988" y="409575"/>
            <a:ext cx="7818437" cy="40481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44450" cap="rnd">
            <a:solidFill>
              <a:srgbClr val="CC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96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1987" name="Text Box 37"/>
          <p:cNvSpPr txBox="1">
            <a:spLocks noChangeArrowheads="1"/>
          </p:cNvSpPr>
          <p:nvPr/>
        </p:nvSpPr>
        <p:spPr bwMode="auto">
          <a:xfrm>
            <a:off x="1662113" y="1030288"/>
            <a:ext cx="1601787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15000" smtClean="0">
                <a:solidFill>
                  <a:srgbClr val="CC0000"/>
                </a:solidFill>
                <a:latin typeface="Times New Roman" pitchFamily="18" charset="0"/>
              </a:rPr>
              <a:t>и</a:t>
            </a:r>
            <a:r>
              <a:rPr lang="ru-RU" altLang="ru-RU" sz="15000" smtClean="0">
                <a:solidFill>
                  <a:srgbClr val="4D4D4D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41988" name="Picture 38" descr="grusha1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76295">
            <a:off x="2900363" y="1077913"/>
            <a:ext cx="2703512" cy="284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Text Box 39"/>
          <p:cNvSpPr txBox="1">
            <a:spLocks noChangeArrowheads="1"/>
          </p:cNvSpPr>
          <p:nvPr/>
        </p:nvSpPr>
        <p:spPr bwMode="auto">
          <a:xfrm>
            <a:off x="5532438" y="1030288"/>
            <a:ext cx="2320925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15000" smtClean="0">
                <a:solidFill>
                  <a:srgbClr val="4D4D4D"/>
                </a:solidFill>
                <a:latin typeface="Times New Roman" pitchFamily="18" charset="0"/>
              </a:rPr>
              <a:t>к</a:t>
            </a:r>
            <a:r>
              <a:rPr lang="ru-RU" altLang="ru-RU" sz="15000" smtClean="0">
                <a:solidFill>
                  <a:srgbClr val="CC0000"/>
                </a:solidFill>
                <a:latin typeface="Times New Roman" pitchFamily="18" charset="0"/>
              </a:rPr>
              <a:t>и</a:t>
            </a:r>
            <a:r>
              <a:rPr lang="ru-RU" altLang="ru-RU" sz="15000" smtClean="0">
                <a:solidFill>
                  <a:srgbClr val="4D4D4D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41990" name="Rectangle 40"/>
          <p:cNvSpPr>
            <a:spLocks noChangeArrowheads="1"/>
          </p:cNvSpPr>
          <p:nvPr/>
        </p:nvSpPr>
        <p:spPr bwMode="auto">
          <a:xfrm>
            <a:off x="5091113" y="-285750"/>
            <a:ext cx="585787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0" b="1" smtClean="0">
                <a:solidFill>
                  <a:srgbClr val="4D4D4D"/>
                </a:solidFill>
                <a:latin typeface="Arial" charset="0"/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xmlns="" val="4085659077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AutoShape 2"/>
          <p:cNvSpPr>
            <a:spLocks noChangeArrowheads="1"/>
          </p:cNvSpPr>
          <p:nvPr/>
        </p:nvSpPr>
        <p:spPr bwMode="auto">
          <a:xfrm>
            <a:off x="652463" y="376238"/>
            <a:ext cx="7818437" cy="43783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altLang="ru-RU"/>
          </a:p>
        </p:txBody>
      </p:sp>
      <p:pic>
        <p:nvPicPr>
          <p:cNvPr id="58371" name="Picture 8" descr="j04338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8638" y="584200"/>
            <a:ext cx="30194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2" name="Text Box 9"/>
          <p:cNvSpPr txBox="1">
            <a:spLocks noChangeArrowheads="1"/>
          </p:cNvSpPr>
          <p:nvPr/>
        </p:nvSpPr>
        <p:spPr bwMode="auto">
          <a:xfrm>
            <a:off x="1836738" y="2497138"/>
            <a:ext cx="11684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5000">
                <a:solidFill>
                  <a:srgbClr val="CC0000"/>
                </a:solidFill>
                <a:latin typeface="Times New Roman" pitchFamily="18" charset="0"/>
              </a:rPr>
              <a:t>я</a:t>
            </a:r>
          </a:p>
        </p:txBody>
      </p:sp>
      <p:sp>
        <p:nvSpPr>
          <p:cNvPr id="58373" name="Text Box 10"/>
          <p:cNvSpPr txBox="1">
            <a:spLocks noChangeArrowheads="1"/>
          </p:cNvSpPr>
          <p:nvPr/>
        </p:nvSpPr>
        <p:spPr bwMode="auto">
          <a:xfrm>
            <a:off x="5172075" y="725488"/>
            <a:ext cx="3092450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7000">
                <a:solidFill>
                  <a:srgbClr val="4D4D4D"/>
                </a:solidFill>
                <a:latin typeface="Times New Roman" pitchFamily="18" charset="0"/>
              </a:rPr>
              <a:t>та</a:t>
            </a:r>
          </a:p>
        </p:txBody>
      </p:sp>
      <p:sp>
        <p:nvSpPr>
          <p:cNvPr id="58374" name="Text Box 11"/>
          <p:cNvSpPr txBox="1">
            <a:spLocks noChangeArrowheads="1"/>
          </p:cNvSpPr>
          <p:nvPr/>
        </p:nvSpPr>
        <p:spPr bwMode="auto">
          <a:xfrm>
            <a:off x="2682875" y="2682875"/>
            <a:ext cx="11684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5000">
                <a:solidFill>
                  <a:srgbClr val="4D4D4D"/>
                </a:solidFill>
                <a:latin typeface="Times New Roman" pitchFamily="18" charset="0"/>
              </a:rPr>
              <a:t>=</a:t>
            </a:r>
          </a:p>
        </p:txBody>
      </p:sp>
      <p:sp>
        <p:nvSpPr>
          <p:cNvPr id="58375" name="Text Box 12"/>
          <p:cNvSpPr txBox="1">
            <a:spLocks noChangeArrowheads="1"/>
          </p:cNvSpPr>
          <p:nvPr/>
        </p:nvSpPr>
        <p:spPr bwMode="auto">
          <a:xfrm>
            <a:off x="3832225" y="2482850"/>
            <a:ext cx="11684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5000">
                <a:solidFill>
                  <a:srgbClr val="CC0000"/>
                </a:solidFill>
                <a:latin typeface="Times New Roman" pitchFamily="18" charset="0"/>
              </a:rPr>
              <a:t>е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/>
          <p:cNvSpPr>
            <a:spLocks noChangeArrowheads="1"/>
          </p:cNvSpPr>
          <p:nvPr/>
        </p:nvSpPr>
        <p:spPr bwMode="auto">
          <a:xfrm>
            <a:off x="727075" y="471488"/>
            <a:ext cx="7689850" cy="38385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altLang="ru-RU"/>
          </a:p>
        </p:txBody>
      </p:sp>
      <p:sp>
        <p:nvSpPr>
          <p:cNvPr id="20483" name="Text Box 11"/>
          <p:cNvSpPr txBox="1">
            <a:spLocks noChangeArrowheads="1"/>
          </p:cNvSpPr>
          <p:nvPr/>
        </p:nvSpPr>
        <p:spPr bwMode="auto">
          <a:xfrm>
            <a:off x="4365625" y="725488"/>
            <a:ext cx="4403725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7000">
                <a:solidFill>
                  <a:srgbClr val="4D4D4D"/>
                </a:solidFill>
                <a:latin typeface="Times New Roman" pitchFamily="18" charset="0"/>
              </a:rPr>
              <a:t>ник</a:t>
            </a:r>
          </a:p>
        </p:txBody>
      </p:sp>
      <p:pic>
        <p:nvPicPr>
          <p:cNvPr id="20484" name="Picture 13" descr="grib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9738" y="1227138"/>
            <a:ext cx="2576512" cy="231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Rectangle 14"/>
          <p:cNvSpPr>
            <a:spLocks noChangeArrowheads="1"/>
          </p:cNvSpPr>
          <p:nvPr/>
        </p:nvSpPr>
        <p:spPr bwMode="auto">
          <a:xfrm>
            <a:off x="3984625" y="-349250"/>
            <a:ext cx="811213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0" b="1">
                <a:solidFill>
                  <a:srgbClr val="4D4D4D"/>
                </a:solidFill>
              </a:rPr>
              <a:t>,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4441847"/>
          </a:xfrm>
        </p:spPr>
        <p:txBody>
          <a:bodyPr>
            <a:noAutofit/>
          </a:bodyPr>
          <a:lstStyle/>
          <a:p>
            <a:r>
              <a:rPr lang="ru-RU" sz="2000" dirty="0" smtClean="0"/>
              <a:t>Вы в школе почти целый год отучились,</a:t>
            </a:r>
            <a:br>
              <a:rPr lang="ru-RU" sz="2000" dirty="0" smtClean="0"/>
            </a:br>
            <a:r>
              <a:rPr lang="ru-RU" sz="2000" dirty="0" smtClean="0"/>
              <a:t>Вы много успели и много узнали.</a:t>
            </a:r>
            <a:br>
              <a:rPr lang="ru-RU" sz="2000" dirty="0" smtClean="0"/>
            </a:br>
            <a:r>
              <a:rPr lang="ru-RU" sz="2000" dirty="0" smtClean="0"/>
              <a:t>Писать и считать вы уже научились</a:t>
            </a:r>
            <a:br>
              <a:rPr lang="ru-RU" sz="2000" dirty="0" smtClean="0"/>
            </a:br>
            <a:r>
              <a:rPr lang="ru-RU" sz="2000" dirty="0" smtClean="0"/>
              <a:t>И первые книги свои прочитали.</a:t>
            </a:r>
            <a:br>
              <a:rPr lang="ru-RU" sz="2000" dirty="0" smtClean="0"/>
            </a:br>
            <a:r>
              <a:rPr lang="ru-RU" sz="2000" dirty="0" smtClean="0"/>
              <a:t>А верным помощником в этом вам стала</a:t>
            </a:r>
            <a:br>
              <a:rPr lang="ru-RU" sz="2000" dirty="0" smtClean="0"/>
            </a:br>
            <a:r>
              <a:rPr lang="ru-RU" sz="2000" dirty="0" smtClean="0"/>
              <a:t>Первая главная книжка.</a:t>
            </a:r>
            <a:br>
              <a:rPr lang="ru-RU" sz="2000" dirty="0" smtClean="0"/>
            </a:br>
            <a:r>
              <a:rPr lang="ru-RU" sz="2000" dirty="0" smtClean="0"/>
              <a:t>И первые буквы она показала</a:t>
            </a:r>
            <a:br>
              <a:rPr lang="ru-RU" sz="2000" dirty="0" smtClean="0"/>
            </a:br>
            <a:r>
              <a:rPr lang="ru-RU" sz="2000" dirty="0" smtClean="0"/>
              <a:t>Девчонкам своим и мальчишкам.</a:t>
            </a:r>
            <a:br>
              <a:rPr lang="ru-RU" sz="2000" dirty="0" smtClean="0"/>
            </a:br>
            <a:r>
              <a:rPr lang="ru-RU" sz="2000" dirty="0" smtClean="0"/>
              <a:t>Буквы потом сложились в слова,</a:t>
            </a:r>
            <a:br>
              <a:rPr lang="ru-RU" sz="2000" dirty="0" smtClean="0"/>
            </a:br>
            <a:r>
              <a:rPr lang="ru-RU" sz="2000" dirty="0" err="1" smtClean="0"/>
              <a:t>Слова-в</a:t>
            </a:r>
            <a:r>
              <a:rPr lang="ru-RU" sz="2000" dirty="0" smtClean="0"/>
              <a:t> предложенья и фразы.</a:t>
            </a:r>
            <a:br>
              <a:rPr lang="ru-RU" sz="2000" dirty="0" smtClean="0"/>
            </a:br>
            <a:r>
              <a:rPr lang="ru-RU" sz="2000" dirty="0" smtClean="0"/>
              <a:t>Огромный и красочный мир тогда</a:t>
            </a:r>
            <a:br>
              <a:rPr lang="ru-RU" sz="2000" dirty="0" smtClean="0"/>
            </a:br>
            <a:r>
              <a:rPr lang="ru-RU" sz="2000" dirty="0" err="1" smtClean="0"/>
              <a:t>Открылся,ребята,вам</a:t>
            </a:r>
            <a:r>
              <a:rPr lang="ru-RU" sz="2000" dirty="0" smtClean="0"/>
              <a:t> сразу.</a:t>
            </a:r>
            <a:br>
              <a:rPr lang="ru-RU" sz="2000" dirty="0" smtClean="0"/>
            </a:br>
            <a:r>
              <a:rPr lang="ru-RU" sz="2000" dirty="0" smtClean="0"/>
              <a:t>Вы прочитаете хороших книг не мало,</a:t>
            </a:r>
            <a:br>
              <a:rPr lang="ru-RU" sz="2000" dirty="0" smtClean="0"/>
            </a:br>
            <a:r>
              <a:rPr lang="ru-RU" sz="2000" dirty="0" smtClean="0"/>
              <a:t>Пускай года пройдут и много-много дней,</a:t>
            </a:r>
            <a:br>
              <a:rPr lang="ru-RU" sz="2000" dirty="0" smtClean="0"/>
            </a:br>
            <a:r>
              <a:rPr lang="ru-RU" sz="2000" dirty="0" smtClean="0"/>
              <a:t>Вам Азбука хорошим другом стала,</a:t>
            </a:r>
            <a:br>
              <a:rPr lang="ru-RU" sz="2000" dirty="0" smtClean="0"/>
            </a:br>
            <a:r>
              <a:rPr lang="ru-RU" sz="2000" dirty="0" smtClean="0"/>
              <a:t>Мы этот праздник посвящаем ей!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/>
          <p:cNvSpPr>
            <a:spLocks noChangeArrowheads="1"/>
          </p:cNvSpPr>
          <p:nvPr/>
        </p:nvSpPr>
        <p:spPr bwMode="auto">
          <a:xfrm>
            <a:off x="661988" y="396875"/>
            <a:ext cx="7818437" cy="41941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altLang="ru-RU"/>
          </a:p>
        </p:txBody>
      </p:sp>
      <p:sp>
        <p:nvSpPr>
          <p:cNvPr id="22531" name="Text Box 7"/>
          <p:cNvSpPr txBox="1">
            <a:spLocks noChangeArrowheads="1"/>
          </p:cNvSpPr>
          <p:nvPr/>
        </p:nvSpPr>
        <p:spPr bwMode="auto">
          <a:xfrm>
            <a:off x="1249363" y="573088"/>
            <a:ext cx="1190625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8000">
                <a:solidFill>
                  <a:schemeClr val="accent2"/>
                </a:solidFill>
                <a:latin typeface="Times New Roman" pitchFamily="18" charset="0"/>
              </a:rPr>
              <a:t>г</a:t>
            </a:r>
          </a:p>
        </p:txBody>
      </p:sp>
      <p:pic>
        <p:nvPicPr>
          <p:cNvPr id="22532" name="Picture 8" descr="j04303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3950" y="1609725"/>
            <a:ext cx="1854200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9"/>
          <p:cNvSpPr>
            <a:spLocks noChangeArrowheads="1"/>
          </p:cNvSpPr>
          <p:nvPr/>
        </p:nvSpPr>
        <p:spPr bwMode="auto">
          <a:xfrm>
            <a:off x="4057650" y="261938"/>
            <a:ext cx="1387475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0" b="1" dirty="0">
                <a:solidFill>
                  <a:srgbClr val="4D4D4D"/>
                </a:solidFill>
              </a:rPr>
              <a:t>,,</a:t>
            </a:r>
          </a:p>
        </p:txBody>
      </p:sp>
      <p:pic>
        <p:nvPicPr>
          <p:cNvPr id="22534" name="Picture 10" descr="j040106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02326">
            <a:off x="5127625" y="1012825"/>
            <a:ext cx="1679575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Rectangle 11"/>
          <p:cNvSpPr>
            <a:spLocks noChangeArrowheads="1"/>
          </p:cNvSpPr>
          <p:nvPr/>
        </p:nvSpPr>
        <p:spPr bwMode="auto">
          <a:xfrm>
            <a:off x="7196138" y="247650"/>
            <a:ext cx="83185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0" b="1">
                <a:solidFill>
                  <a:srgbClr val="4D4D4D"/>
                </a:solidFill>
              </a:rPr>
              <a:t>,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85927"/>
            <a:ext cx="7772400" cy="3429024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«За </a:t>
            </a:r>
            <a:r>
              <a:rPr lang="ru-RU" sz="6000" dirty="0" err="1" smtClean="0">
                <a:solidFill>
                  <a:srgbClr val="FF0000"/>
                </a:solidFill>
              </a:rPr>
              <a:t>всё,чему</a:t>
            </a:r>
            <a:r>
              <a:rPr lang="ru-RU" sz="6000" dirty="0" smtClean="0">
                <a:solidFill>
                  <a:srgbClr val="FF0000"/>
                </a:solidFill>
              </a:rPr>
              <a:t> ты нас </a:t>
            </a:r>
            <a:r>
              <a:rPr lang="ru-RU" sz="6000" dirty="0" err="1" smtClean="0">
                <a:solidFill>
                  <a:srgbClr val="FF0000"/>
                </a:solidFill>
              </a:rPr>
              <a:t>учила,спасибо,Азбука</a:t>
            </a:r>
            <a:r>
              <a:rPr lang="ru-RU" sz="6000" dirty="0" smtClean="0">
                <a:solidFill>
                  <a:srgbClr val="FF0000"/>
                </a:solidFill>
              </a:rPr>
              <a:t>,</a:t>
            </a:r>
            <a:br>
              <a:rPr lang="ru-RU" sz="6000" dirty="0" smtClean="0">
                <a:solidFill>
                  <a:srgbClr val="FF0000"/>
                </a:solidFill>
              </a:rPr>
            </a:br>
            <a:r>
              <a:rPr lang="ru-RU" sz="6000" dirty="0" smtClean="0">
                <a:solidFill>
                  <a:srgbClr val="FF0000"/>
                </a:solidFill>
              </a:rPr>
              <a:t>тебе!»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571612"/>
            <a:ext cx="8643998" cy="4857783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33CC"/>
                </a:solidFill>
              </a:rPr>
              <a:t>Учебник </a:t>
            </a:r>
            <a:r>
              <a:rPr lang="ru-RU" sz="3600" dirty="0" err="1" smtClean="0">
                <a:solidFill>
                  <a:srgbClr val="FF33CC"/>
                </a:solidFill>
              </a:rPr>
              <a:t>закрывается,пора</a:t>
            </a:r>
            <a:r>
              <a:rPr lang="ru-RU" sz="3600" dirty="0" smtClean="0">
                <a:solidFill>
                  <a:srgbClr val="FF33CC"/>
                </a:solidFill>
              </a:rPr>
              <a:t> с ним распроститься…</a:t>
            </a:r>
            <a:br>
              <a:rPr lang="ru-RU" sz="3600" dirty="0" smtClean="0">
                <a:solidFill>
                  <a:srgbClr val="FF33CC"/>
                </a:solidFill>
              </a:rPr>
            </a:br>
            <a:r>
              <a:rPr lang="ru-RU" sz="3600" dirty="0" smtClean="0">
                <a:solidFill>
                  <a:srgbClr val="FF33CC"/>
                </a:solidFill>
              </a:rPr>
              <a:t>Он верным другом был для </a:t>
            </a:r>
            <a:r>
              <a:rPr lang="ru-RU" sz="3600" dirty="0" err="1" smtClean="0">
                <a:solidFill>
                  <a:srgbClr val="FF33CC"/>
                </a:solidFill>
              </a:rPr>
              <a:t>нас.Прощаясь</a:t>
            </a:r>
            <a:r>
              <a:rPr lang="ru-RU" sz="3600" dirty="0" smtClean="0">
                <a:solidFill>
                  <a:srgbClr val="FF33CC"/>
                </a:solidFill>
              </a:rPr>
              <a:t> с ним грустит наш класс.</a:t>
            </a:r>
            <a:br>
              <a:rPr lang="ru-RU" sz="3600" dirty="0" smtClean="0">
                <a:solidFill>
                  <a:srgbClr val="FF33CC"/>
                </a:solidFill>
              </a:rPr>
            </a:br>
            <a:r>
              <a:rPr lang="ru-RU" sz="3600" dirty="0" smtClean="0">
                <a:solidFill>
                  <a:srgbClr val="FF33CC"/>
                </a:solidFill>
              </a:rPr>
              <a:t>Но долго нам грустить </a:t>
            </a:r>
            <a:r>
              <a:rPr lang="ru-RU" sz="3600" dirty="0" err="1" smtClean="0">
                <a:solidFill>
                  <a:srgbClr val="FF33CC"/>
                </a:solidFill>
              </a:rPr>
              <a:t>нельзя:другие</a:t>
            </a:r>
            <a:r>
              <a:rPr lang="ru-RU" sz="3600" dirty="0" smtClean="0">
                <a:solidFill>
                  <a:srgbClr val="FF33CC"/>
                </a:solidFill>
              </a:rPr>
              <a:t> книги </a:t>
            </a:r>
            <a:r>
              <a:rPr lang="ru-RU" sz="3600" dirty="0" err="1" smtClean="0">
                <a:solidFill>
                  <a:srgbClr val="FF33CC"/>
                </a:solidFill>
              </a:rPr>
              <a:t>ждут,друзья</a:t>
            </a:r>
            <a:r>
              <a:rPr lang="ru-RU" sz="3600" dirty="0" smtClean="0">
                <a:solidFill>
                  <a:srgbClr val="FF33CC"/>
                </a:solidFill>
              </a:rPr>
              <a:t>!</a:t>
            </a:r>
            <a:br>
              <a:rPr lang="ru-RU" sz="3600" dirty="0" smtClean="0">
                <a:solidFill>
                  <a:srgbClr val="FF33CC"/>
                </a:solidFill>
              </a:rPr>
            </a:br>
            <a:r>
              <a:rPr lang="ru-RU" sz="3600" dirty="0" smtClean="0">
                <a:solidFill>
                  <a:srgbClr val="FF33CC"/>
                </a:solidFill>
              </a:rPr>
              <a:t>До </a:t>
            </a:r>
            <a:r>
              <a:rPr lang="ru-RU" sz="3600" dirty="0" err="1" smtClean="0">
                <a:solidFill>
                  <a:srgbClr val="FF33CC"/>
                </a:solidFill>
              </a:rPr>
              <a:t>свиданья,учебник!А</a:t>
            </a:r>
            <a:r>
              <a:rPr lang="ru-RU" sz="3600" dirty="0" smtClean="0">
                <a:solidFill>
                  <a:srgbClr val="FF33CC"/>
                </a:solidFill>
              </a:rPr>
              <a:t> на следующий год</a:t>
            </a:r>
            <a:br>
              <a:rPr lang="ru-RU" sz="3600" dirty="0" smtClean="0">
                <a:solidFill>
                  <a:srgbClr val="FF33CC"/>
                </a:solidFill>
              </a:rPr>
            </a:br>
            <a:r>
              <a:rPr lang="ru-RU" sz="3600" dirty="0" smtClean="0">
                <a:solidFill>
                  <a:srgbClr val="FF33CC"/>
                </a:solidFill>
              </a:rPr>
              <a:t>Ты других читать </a:t>
            </a:r>
            <a:r>
              <a:rPr lang="ru-RU" sz="3600" dirty="0" err="1" smtClean="0">
                <a:solidFill>
                  <a:srgbClr val="FF33CC"/>
                </a:solidFill>
              </a:rPr>
              <a:t>научишь,тех,кто</a:t>
            </a:r>
            <a:r>
              <a:rPr lang="ru-RU" sz="3600" dirty="0" smtClean="0">
                <a:solidFill>
                  <a:srgbClr val="FF33CC"/>
                </a:solidFill>
              </a:rPr>
              <a:t> в первый класс войдёт!</a:t>
            </a:r>
            <a:endParaRPr lang="ru-RU" sz="3600" dirty="0">
              <a:solidFill>
                <a:srgbClr val="FF33CC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33CC"/>
                </a:solidFill>
              </a:rPr>
              <a:t>Конкурс “Угадай-ка”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6600" dirty="0" smtClean="0">
                <a:solidFill>
                  <a:srgbClr val="FF33CC"/>
                </a:solidFill>
              </a:rPr>
              <a:t>Спасибо </a:t>
            </a:r>
            <a:br>
              <a:rPr lang="ru-RU" sz="6600" dirty="0" smtClean="0">
                <a:solidFill>
                  <a:srgbClr val="FF33CC"/>
                </a:solidFill>
              </a:rPr>
            </a:br>
            <a:r>
              <a:rPr lang="ru-RU" sz="6600" smtClean="0">
                <a:solidFill>
                  <a:srgbClr val="FF33CC"/>
                </a:solidFill>
              </a:rPr>
              <a:t>за внимание !</a:t>
            </a:r>
            <a:endParaRPr lang="ru-RU" sz="6600" dirty="0">
              <a:solidFill>
                <a:srgbClr val="FF33CC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1571612"/>
            <a:ext cx="7558086" cy="4572032"/>
          </a:xfrm>
        </p:spPr>
        <p:txBody>
          <a:bodyPr>
            <a:noAutofit/>
          </a:bodyPr>
          <a:lstStyle/>
          <a:p>
            <a:r>
              <a:rPr lang="ru-RU" sz="7500" dirty="0" smtClean="0">
                <a:solidFill>
                  <a:srgbClr val="FF0000"/>
                </a:solidFill>
              </a:rPr>
              <a:t>А</a:t>
            </a:r>
            <a:r>
              <a:rPr lang="ru-RU" sz="7500" dirty="0" smtClean="0"/>
              <a:t> </a:t>
            </a:r>
            <a:r>
              <a:rPr lang="ru-RU" sz="7500" dirty="0" smtClean="0">
                <a:solidFill>
                  <a:srgbClr val="0070C0"/>
                </a:solidFill>
              </a:rPr>
              <a:t>Б В Г Д </a:t>
            </a:r>
            <a:r>
              <a:rPr lang="ru-RU" sz="7500" dirty="0" smtClean="0">
                <a:solidFill>
                  <a:srgbClr val="FF0000"/>
                </a:solidFill>
              </a:rPr>
              <a:t>Е</a:t>
            </a:r>
            <a:r>
              <a:rPr lang="ru-RU" sz="7500" dirty="0" smtClean="0"/>
              <a:t> </a:t>
            </a:r>
            <a:r>
              <a:rPr lang="ru-RU" sz="7500" dirty="0" smtClean="0">
                <a:solidFill>
                  <a:srgbClr val="FF0000"/>
                </a:solidFill>
              </a:rPr>
              <a:t>Ё</a:t>
            </a:r>
            <a:r>
              <a:rPr lang="ru-RU" sz="7500" dirty="0" smtClean="0"/>
              <a:t> </a:t>
            </a:r>
            <a:r>
              <a:rPr lang="ru-RU" sz="7500" dirty="0" smtClean="0">
                <a:solidFill>
                  <a:srgbClr val="0070C0"/>
                </a:solidFill>
              </a:rPr>
              <a:t>Ж З </a:t>
            </a:r>
            <a:r>
              <a:rPr lang="ru-RU" sz="7500" dirty="0" smtClean="0">
                <a:solidFill>
                  <a:srgbClr val="FF0000"/>
                </a:solidFill>
              </a:rPr>
              <a:t>И </a:t>
            </a:r>
            <a:r>
              <a:rPr lang="ru-RU" sz="7500" dirty="0" smtClean="0">
                <a:solidFill>
                  <a:srgbClr val="0070C0"/>
                </a:solidFill>
              </a:rPr>
              <a:t>Й</a:t>
            </a:r>
            <a:r>
              <a:rPr lang="ru-RU" sz="7500" dirty="0" smtClean="0">
                <a:solidFill>
                  <a:srgbClr val="FF0000"/>
                </a:solidFill>
              </a:rPr>
              <a:t> </a:t>
            </a:r>
            <a:r>
              <a:rPr lang="ru-RU" sz="7500" dirty="0" smtClean="0">
                <a:solidFill>
                  <a:srgbClr val="0070C0"/>
                </a:solidFill>
              </a:rPr>
              <a:t>К</a:t>
            </a:r>
            <a:r>
              <a:rPr lang="ru-RU" sz="7500" dirty="0" smtClean="0"/>
              <a:t> </a:t>
            </a:r>
            <a:r>
              <a:rPr lang="ru-RU" sz="7500" dirty="0" smtClean="0">
                <a:solidFill>
                  <a:srgbClr val="0070C0"/>
                </a:solidFill>
              </a:rPr>
              <a:t>Л М </a:t>
            </a:r>
            <a:r>
              <a:rPr lang="ru-RU" sz="7500" dirty="0" smtClean="0">
                <a:solidFill>
                  <a:srgbClr val="FF0000"/>
                </a:solidFill>
              </a:rPr>
              <a:t>О</a:t>
            </a:r>
            <a:r>
              <a:rPr lang="ru-RU" sz="7500" dirty="0" smtClean="0"/>
              <a:t> </a:t>
            </a:r>
            <a:r>
              <a:rPr lang="ru-RU" sz="7500" dirty="0" smtClean="0">
                <a:solidFill>
                  <a:srgbClr val="0070C0"/>
                </a:solidFill>
              </a:rPr>
              <a:t>П Р С Т </a:t>
            </a:r>
            <a:r>
              <a:rPr lang="ru-RU" sz="7500" dirty="0" smtClean="0">
                <a:solidFill>
                  <a:srgbClr val="FF0000"/>
                </a:solidFill>
              </a:rPr>
              <a:t>У</a:t>
            </a:r>
            <a:r>
              <a:rPr lang="ru-RU" sz="7500" dirty="0" smtClean="0"/>
              <a:t> </a:t>
            </a:r>
            <a:r>
              <a:rPr lang="ru-RU" sz="7500" dirty="0" smtClean="0">
                <a:solidFill>
                  <a:srgbClr val="0070C0"/>
                </a:solidFill>
              </a:rPr>
              <a:t>Ф</a:t>
            </a:r>
            <a:r>
              <a:rPr lang="en-US" sz="7500" dirty="0" smtClean="0">
                <a:solidFill>
                  <a:srgbClr val="0070C0"/>
                </a:solidFill>
              </a:rPr>
              <a:t> </a:t>
            </a:r>
            <a:r>
              <a:rPr lang="ru-RU" sz="7500" dirty="0" smtClean="0">
                <a:solidFill>
                  <a:srgbClr val="0070C0"/>
                </a:solidFill>
              </a:rPr>
              <a:t>Х</a:t>
            </a:r>
            <a:r>
              <a:rPr lang="en-US" sz="7500" dirty="0" smtClean="0">
                <a:solidFill>
                  <a:srgbClr val="0070C0"/>
                </a:solidFill>
              </a:rPr>
              <a:t> </a:t>
            </a:r>
            <a:r>
              <a:rPr lang="ru-RU" sz="7500" dirty="0" smtClean="0">
                <a:solidFill>
                  <a:srgbClr val="0070C0"/>
                </a:solidFill>
              </a:rPr>
              <a:t>Ц Ч Ш Щ Ъ</a:t>
            </a:r>
            <a:r>
              <a:rPr lang="en-US" sz="7500" dirty="0" smtClean="0"/>
              <a:t> </a:t>
            </a:r>
            <a:r>
              <a:rPr lang="ru-RU" sz="7500" dirty="0" smtClean="0">
                <a:solidFill>
                  <a:srgbClr val="FF0000"/>
                </a:solidFill>
              </a:rPr>
              <a:t>Ы</a:t>
            </a:r>
            <a:r>
              <a:rPr lang="ru-RU" sz="7500" dirty="0" smtClean="0"/>
              <a:t> </a:t>
            </a:r>
            <a:r>
              <a:rPr lang="ru-RU" sz="7500" dirty="0" smtClean="0">
                <a:solidFill>
                  <a:srgbClr val="0070C0"/>
                </a:solidFill>
              </a:rPr>
              <a:t>Ь</a:t>
            </a:r>
            <a:r>
              <a:rPr lang="ru-RU" sz="7500" dirty="0" smtClean="0"/>
              <a:t> </a:t>
            </a:r>
            <a:r>
              <a:rPr lang="ru-RU" sz="7500" dirty="0" smtClean="0">
                <a:solidFill>
                  <a:srgbClr val="FF0000"/>
                </a:solidFill>
              </a:rPr>
              <a:t>Э Ю Я</a:t>
            </a:r>
            <a:endParaRPr lang="ru-RU" sz="75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936103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Угадай литературного героя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348880"/>
            <a:ext cx="6400800" cy="3289920"/>
          </a:xfrm>
        </p:spPr>
        <p:txBody>
          <a:bodyPr>
            <a:normAutofit/>
          </a:bodyPr>
          <a:lstStyle/>
          <a:p>
            <a:pPr marL="318770">
              <a:lnSpc>
                <a:spcPct val="115000"/>
              </a:lnSpc>
              <a:spcAft>
                <a:spcPts val="0"/>
              </a:spcAft>
              <a:tabLst>
                <a:tab pos="847725" algn="l"/>
              </a:tabLst>
            </a:pPr>
            <a:r>
              <a:rPr lang="ru-RU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Бабушка девочку очень любила,</a:t>
            </a:r>
            <a:endParaRPr lang="ru-RU" sz="2800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318770">
              <a:lnSpc>
                <a:spcPct val="115000"/>
              </a:lnSpc>
              <a:spcAft>
                <a:spcPts val="0"/>
              </a:spcAft>
              <a:tabLst>
                <a:tab pos="847725" algn="l"/>
              </a:tabLst>
            </a:pPr>
            <a:r>
              <a:rPr lang="ru-RU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Красную шапочку ей подарила,</a:t>
            </a:r>
            <a:endParaRPr lang="ru-RU" sz="2800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318770">
              <a:lnSpc>
                <a:spcPct val="115000"/>
              </a:lnSpc>
              <a:spcAft>
                <a:spcPts val="0"/>
              </a:spcAft>
              <a:tabLst>
                <a:tab pos="847725" algn="l"/>
              </a:tabLst>
            </a:pPr>
            <a:r>
              <a:rPr lang="ru-RU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Девочка имя забыла своё,</a:t>
            </a:r>
            <a:endParaRPr lang="ru-RU" sz="2800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318770">
              <a:lnSpc>
                <a:spcPct val="115000"/>
              </a:lnSpc>
              <a:spcAft>
                <a:spcPts val="1000"/>
              </a:spcAft>
              <a:tabLst>
                <a:tab pos="847725" algn="l"/>
              </a:tabLst>
            </a:pPr>
            <a:r>
              <a:rPr lang="ru-RU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Вы подскажите как звали её</a:t>
            </a:r>
            <a:r>
              <a:rPr lang="ru-RU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?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52737"/>
            <a:ext cx="7772400" cy="1152127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Красная шапочка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88840"/>
            <a:ext cx="3816424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4001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7"/>
            <a:ext cx="7772400" cy="1214445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Угадай литературного героя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2500306"/>
            <a:ext cx="6664824" cy="3929090"/>
          </a:xfrm>
        </p:spPr>
        <p:txBody>
          <a:bodyPr>
            <a:noAutofit/>
          </a:bodyPr>
          <a:lstStyle/>
          <a:p>
            <a:pPr algn="l"/>
            <a:r>
              <a:rPr lang="ru-RU" sz="2000" dirty="0">
                <a:solidFill>
                  <a:srgbClr val="7030A0"/>
                </a:solidFill>
              </a:rPr>
              <a:t>Он дружок зверям и детям,</a:t>
            </a:r>
          </a:p>
          <a:p>
            <a:pPr algn="l"/>
            <a:r>
              <a:rPr lang="ru-RU" sz="2000" dirty="0">
                <a:solidFill>
                  <a:srgbClr val="7030A0"/>
                </a:solidFill>
              </a:rPr>
              <a:t>Он живое существо,</a:t>
            </a:r>
          </a:p>
          <a:p>
            <a:pPr algn="l"/>
            <a:r>
              <a:rPr lang="ru-RU" sz="2000" dirty="0">
                <a:solidFill>
                  <a:srgbClr val="7030A0"/>
                </a:solidFill>
              </a:rPr>
              <a:t>Но таких на белом свете</a:t>
            </a:r>
          </a:p>
          <a:p>
            <a:pPr algn="l"/>
            <a:r>
              <a:rPr lang="ru-RU" sz="2000" dirty="0">
                <a:solidFill>
                  <a:srgbClr val="7030A0"/>
                </a:solidFill>
              </a:rPr>
              <a:t>Больше нет ни одного.</a:t>
            </a:r>
          </a:p>
          <a:p>
            <a:pPr algn="l"/>
            <a:r>
              <a:rPr lang="ru-RU" sz="2000" dirty="0">
                <a:solidFill>
                  <a:srgbClr val="7030A0"/>
                </a:solidFill>
              </a:rPr>
              <a:t>Потому, что он не птица,</a:t>
            </a:r>
          </a:p>
          <a:p>
            <a:pPr algn="l"/>
            <a:r>
              <a:rPr lang="ru-RU" sz="2000" dirty="0">
                <a:solidFill>
                  <a:srgbClr val="7030A0"/>
                </a:solidFill>
              </a:rPr>
              <a:t>Ни тигрёнок, ни лисица</a:t>
            </a:r>
          </a:p>
          <a:p>
            <a:pPr algn="l"/>
            <a:r>
              <a:rPr lang="ru-RU" sz="2000" dirty="0">
                <a:solidFill>
                  <a:srgbClr val="7030A0"/>
                </a:solidFill>
              </a:rPr>
              <a:t>Не волчонок , не сурок.</a:t>
            </a:r>
          </a:p>
          <a:p>
            <a:pPr algn="l"/>
            <a:r>
              <a:rPr lang="ru-RU" sz="2000" dirty="0">
                <a:solidFill>
                  <a:srgbClr val="7030A0"/>
                </a:solidFill>
              </a:rPr>
              <a:t>Но известно всем давно,</a:t>
            </a:r>
          </a:p>
          <a:p>
            <a:pPr algn="l"/>
            <a:r>
              <a:rPr lang="ru-RU" sz="2000" dirty="0">
                <a:solidFill>
                  <a:srgbClr val="7030A0"/>
                </a:solidFill>
              </a:rPr>
              <a:t>Эта милая мордашка</a:t>
            </a:r>
          </a:p>
          <a:p>
            <a:pPr algn="l"/>
            <a:r>
              <a:rPr lang="ru-RU" sz="2000" dirty="0">
                <a:solidFill>
                  <a:srgbClr val="7030A0"/>
                </a:solidFill>
              </a:rPr>
              <a:t>Он зовётся…..( </a:t>
            </a:r>
          </a:p>
          <a:p>
            <a:pPr algn="l"/>
            <a:endParaRPr lang="ru-RU" sz="4000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7"/>
            <a:ext cx="7772400" cy="785817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Чебурашка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43116"/>
            <a:ext cx="6400800" cy="47148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5" name="Picture 3" descr="C:\Users\Колбасова Г.Н\Desktop\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2195" y="2276872"/>
            <a:ext cx="4728296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7"/>
            <a:ext cx="7772400" cy="928693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Угадай литературного героя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2357430"/>
            <a:ext cx="7715304" cy="421484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7030A0"/>
                </a:solidFill>
              </a:rPr>
              <a:t>Всех на свете он добрей, лечит он больных зверей.</a:t>
            </a:r>
          </a:p>
          <a:p>
            <a:r>
              <a:rPr lang="ru-RU" sz="4000" dirty="0" smtClean="0">
                <a:solidFill>
                  <a:srgbClr val="7030A0"/>
                </a:solidFill>
              </a:rPr>
              <a:t>И однажды бегемота вытащил он из болота.</a:t>
            </a:r>
          </a:p>
          <a:p>
            <a:r>
              <a:rPr lang="ru-RU" sz="4000" dirty="0" smtClean="0">
                <a:solidFill>
                  <a:srgbClr val="7030A0"/>
                </a:solidFill>
              </a:rPr>
              <a:t>Он известен, </a:t>
            </a:r>
            <a:r>
              <a:rPr lang="ru-RU" sz="4000" dirty="0" err="1" smtClean="0">
                <a:solidFill>
                  <a:srgbClr val="7030A0"/>
                </a:solidFill>
              </a:rPr>
              <a:t>знаменит,это</a:t>
            </a:r>
            <a:r>
              <a:rPr lang="ru-RU" sz="4000" dirty="0" smtClean="0">
                <a:solidFill>
                  <a:srgbClr val="7030A0"/>
                </a:solidFill>
              </a:rPr>
              <a:t> доктор…</a:t>
            </a:r>
            <a:endParaRPr lang="ru-RU" sz="4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7"/>
            <a:ext cx="7772400" cy="928693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Айболит 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214554"/>
            <a:ext cx="8215370" cy="464344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214554"/>
            <a:ext cx="6429420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695</TotalTime>
  <Words>231</Words>
  <Application>Microsoft Office PowerPoint</Application>
  <PresentationFormat>Экран (4:3)</PresentationFormat>
  <Paragraphs>61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Прощай, АЗБУКА!</vt:lpstr>
      <vt:lpstr>Вы в школе почти целый год отучились, Вы много успели и много узнали. Писать и считать вы уже научились И первые книги свои прочитали. А верным помощником в этом вам стала Первая главная книжка. И первые буквы она показала Девчонкам своим и мальчишкам. Буквы потом сложились в слова, Слова-в предложенья и фразы. Огромный и красочный мир тогда Открылся,ребята,вам сразу. Вы прочитаете хороших книг не мало, Пускай года пройдут и много-много дней, Вам Азбука хорошим другом стала, Мы этот праздник посвящаем ей!  </vt:lpstr>
      <vt:lpstr>А Б В Г Д Е Ё Ж З И Й К Л М О П Р С Т У Ф Х Ц Ч Ш Щ Ъ Ы Ь Э Ю Я</vt:lpstr>
      <vt:lpstr>Угадай литературного героя</vt:lpstr>
      <vt:lpstr>Красная шапочка</vt:lpstr>
      <vt:lpstr>Угадай литературного героя</vt:lpstr>
      <vt:lpstr>Чебурашка</vt:lpstr>
      <vt:lpstr>Угадай литературного героя</vt:lpstr>
      <vt:lpstr>Айболит </vt:lpstr>
      <vt:lpstr>Угадай литературного героя</vt:lpstr>
      <vt:lpstr>Винни - Пух</vt:lpstr>
      <vt:lpstr>Составьте  слова</vt:lpstr>
      <vt:lpstr>Игра на внимание</vt:lpstr>
      <vt:lpstr>Отгадай ребус</vt:lpstr>
      <vt:lpstr>Слайд 15</vt:lpstr>
      <vt:lpstr>Слайд 16</vt:lpstr>
      <vt:lpstr>Слайд 17</vt:lpstr>
      <vt:lpstr>Слайд 18</vt:lpstr>
      <vt:lpstr>Слайд 19</vt:lpstr>
      <vt:lpstr>Слайд 20</vt:lpstr>
      <vt:lpstr>«За всё,чему ты нас учила,спасибо,Азбука, тебе!»</vt:lpstr>
      <vt:lpstr>Учебник закрывается,пора с ним распроститься… Он верным другом был для нас.Прощаясь с ним грустит наш класс. Но долго нам грустить нельзя:другие книги ждут,друзья! До свиданья,учебник!А на следующий год Ты других читать научишь,тех,кто в первый класс войдёт!</vt:lpstr>
      <vt:lpstr>Конкурс “Угадай-ка”</vt:lpstr>
      <vt:lpstr>Спасибо  за внимание 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oxana</dc:creator>
  <cp:lastModifiedBy>Admin</cp:lastModifiedBy>
  <cp:revision>62</cp:revision>
  <dcterms:created xsi:type="dcterms:W3CDTF">2012-02-13T15:03:35Z</dcterms:created>
  <dcterms:modified xsi:type="dcterms:W3CDTF">2001-12-31T21:47:09Z</dcterms:modified>
</cp:coreProperties>
</file>